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  <p:embeddedFont>
      <p:font typeface="Roboto Mon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.fntdata"/><Relationship Id="rId20" Type="http://schemas.openxmlformats.org/officeDocument/2006/relationships/slide" Target="slides/slide13.xml"/><Relationship Id="rId42" Type="http://schemas.openxmlformats.org/officeDocument/2006/relationships/font" Target="fonts/RobotoMono-boldItalic.fntdata"/><Relationship Id="rId41" Type="http://schemas.openxmlformats.org/officeDocument/2006/relationships/font" Target="fonts/RobotoMono-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bold.fntdata"/><Relationship Id="rId13" Type="http://schemas.openxmlformats.org/officeDocument/2006/relationships/slide" Target="slides/slide6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5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8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0.xml"/><Relationship Id="rId39" Type="http://schemas.openxmlformats.org/officeDocument/2006/relationships/font" Target="fonts/RobotoMono-regular.fntdata"/><Relationship Id="rId16" Type="http://schemas.openxmlformats.org/officeDocument/2006/relationships/slide" Target="slides/slide9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69a4724a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269a4724af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d83c2475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32d83c24759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b07c4d2d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developed regions show a trend of fewer working hours</a:t>
            </a:r>
            <a:endParaRPr/>
          </a:p>
        </p:txBody>
      </p:sp>
      <p:sp>
        <p:nvSpPr>
          <p:cNvPr id="237" name="Google Shape;237;g32b07c4d2dd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2d83c247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2d83c2475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2d83c2475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2d83c2475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d83c2475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correlation varies by region. In many cases, a </a:t>
            </a:r>
            <a:r>
              <a:rPr b="1" lang="en">
                <a:solidFill>
                  <a:schemeClr val="dk1"/>
                </a:solidFill>
              </a:rPr>
              <a:t>negative correlation</a:t>
            </a:r>
            <a:r>
              <a:rPr lang="en">
                <a:solidFill>
                  <a:schemeClr val="dk1"/>
                </a:solidFill>
              </a:rPr>
              <a:t> is evident, meaning more hours worked generally correlate with lower GDP per capita but there are many other factors which could impact this.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5" name="Google Shape;265;g32d83c2475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d83c2475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2d83c24759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d83c2475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regression line again suggests a slightly negative relationship, showing that </a:t>
            </a:r>
            <a:r>
              <a:rPr b="1" lang="en">
                <a:solidFill>
                  <a:schemeClr val="dk1"/>
                </a:solidFill>
              </a:rPr>
              <a:t>longer work hours are associated with lower life expectancy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the correlation is weak.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9" name="Google Shape;279;g32d83c24759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d83c2475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red regression line</a:t>
            </a:r>
            <a:r>
              <a:rPr lang="en">
                <a:solidFill>
                  <a:schemeClr val="dk1"/>
                </a:solidFill>
              </a:rPr>
              <a:t> suggests a </a:t>
            </a:r>
            <a:r>
              <a:rPr b="1" lang="en">
                <a:solidFill>
                  <a:schemeClr val="dk1"/>
                </a:solidFill>
              </a:rPr>
              <a:t>slight negative correlation</a:t>
            </a:r>
            <a:r>
              <a:rPr lang="en">
                <a:solidFill>
                  <a:schemeClr val="dk1"/>
                </a:solidFill>
              </a:rPr>
              <a:t>, meaning that countries with </a:t>
            </a:r>
            <a:r>
              <a:rPr b="1" lang="en">
                <a:solidFill>
                  <a:schemeClr val="dk1"/>
                </a:solidFill>
              </a:rPr>
              <a:t>higher work hours tend to have slightly lower life expectancy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While the trend exists, the relationship does not appear to be extremely strong, implying that </a:t>
            </a:r>
            <a:r>
              <a:rPr b="1" lang="en">
                <a:solidFill>
                  <a:schemeClr val="dk1"/>
                </a:solidFill>
              </a:rPr>
              <a:t>other factors (healthcare quality, lifestyle, and policies) also play a role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Some </a:t>
            </a:r>
            <a:r>
              <a:rPr b="1" lang="en">
                <a:solidFill>
                  <a:schemeClr val="dk1"/>
                </a:solidFill>
              </a:rPr>
              <a:t>outliers</a:t>
            </a:r>
            <a:r>
              <a:rPr lang="en">
                <a:solidFill>
                  <a:schemeClr val="dk1"/>
                </a:solidFill>
              </a:rPr>
              <a:t> may exist, where countries with similar work hours have different life expectancy rates.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7" name="Google Shape;287;g32d83c24759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d83c2475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2d83c24759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2d83c2475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scatter plot shows a negative trend, suggesting that countries where people work fewer hours tend to report higher happiness scores.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correlation coefficient between </a:t>
            </a:r>
            <a:r>
              <a:rPr b="1" lang="en">
                <a:solidFill>
                  <a:schemeClr val="dk1"/>
                </a:solidFill>
              </a:rPr>
              <a:t>work hours and happiness</a:t>
            </a:r>
            <a:r>
              <a:rPr lang="en">
                <a:solidFill>
                  <a:schemeClr val="dk1"/>
                </a:solidFill>
              </a:rPr>
              <a:t> is </a:t>
            </a:r>
            <a:r>
              <a:rPr b="1" lang="en">
                <a:solidFill>
                  <a:schemeClr val="dk1"/>
                </a:solidFill>
              </a:rPr>
              <a:t>-0.37</a:t>
            </a:r>
            <a:r>
              <a:rPr lang="en">
                <a:solidFill>
                  <a:schemeClr val="dk1"/>
                </a:solidFill>
              </a:rPr>
              <a:t>, confirming a moderate negative relationship.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1" name="Google Shape;301;g32d83c24759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69a4724a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269a4724af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d83c2475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see some variation between regions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Negative correlation</a:t>
            </a:r>
            <a:r>
              <a:rPr lang="en">
                <a:solidFill>
                  <a:schemeClr val="dk1"/>
                </a:solidFill>
              </a:rPr>
              <a:t> regions with more developed economies (less work, more happiness) while p</a:t>
            </a:r>
            <a:r>
              <a:rPr b="1" lang="en">
                <a:solidFill>
                  <a:schemeClr val="dk1"/>
                </a:solidFill>
              </a:rPr>
              <a:t>ositive trend in less developed economies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9" name="Google Shape;309;g32d83c24759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d83c2475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Top 5 happiest countries in Western Europe (2019):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These countries tend to have </a:t>
            </a:r>
            <a:r>
              <a:rPr b="1" lang="en">
                <a:solidFill>
                  <a:schemeClr val="dk1"/>
                </a:solidFill>
              </a:rPr>
              <a:t>moderate to lower work hours</a:t>
            </a:r>
            <a:r>
              <a:rPr lang="en">
                <a:solidFill>
                  <a:schemeClr val="dk1"/>
                </a:solidFill>
              </a:rPr>
              <a:t> compared to the regional average.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Strong </a:t>
            </a:r>
            <a:r>
              <a:rPr b="1" lang="en">
                <a:solidFill>
                  <a:schemeClr val="dk1"/>
                </a:solidFill>
              </a:rPr>
              <a:t>social support systems, better work-life balance, and high economic development</a:t>
            </a:r>
            <a:r>
              <a:rPr lang="en">
                <a:solidFill>
                  <a:schemeClr val="dk1"/>
                </a:solidFill>
              </a:rPr>
              <a:t> may contribute to their happiness levels.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Bottom 5 least happy countries in Western Europe (2019):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Some of these nations tend to have </a:t>
            </a:r>
            <a:r>
              <a:rPr b="1" lang="en">
                <a:solidFill>
                  <a:schemeClr val="dk1"/>
                </a:solidFill>
              </a:rPr>
              <a:t>longer work hours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Other factors beyond work hours—such as economic challenges, lower social support, or governance issues—may contribute to their lower happiness scores.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6" name="Google Shape;316;g32d83c24759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269a4724a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269a4724af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269a4724a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3269a4724af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8447bfe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28447bfee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2b07c4d2d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2b07c4d2dd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d83c2475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2d83c24759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d83c2475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2d83c24759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2b07c4d2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Had some trouble deciding how to normalize our tables, because we had duplicate country and region names and duplicate year values and a mismatch of countries and regions between hours_worked and world_happiness_report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Decided to tackle this by creating tables with the common country and region data to store the values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This also sped up processing time by removing redundant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32b07c4d2dd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2d83c2475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2d83c24759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dba2590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2dba259072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60" y="744480"/>
            <a:ext cx="8520000" cy="9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subTitle"/>
          </p:nvPr>
        </p:nvSpPr>
        <p:spPr>
          <a:xfrm>
            <a:off x="311760" y="744480"/>
            <a:ext cx="8520000" cy="9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959480" y="3924360"/>
            <a:ext cx="390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1959480" y="328392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62640" y="157320"/>
            <a:ext cx="1663200" cy="16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/>
        </p:nvSpPr>
        <p:spPr>
          <a:xfrm>
            <a:off x="1959472" y="4029825"/>
            <a:ext cx="7483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WEEK 4 </a:t>
            </a:r>
            <a:r>
              <a:rPr b="1" i="0" lang="en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WORLD HAPPINESS DATASET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3 - Elohor &amp;  Mike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9"/>
          <p:cNvSpPr txBox="1"/>
          <p:nvPr/>
        </p:nvSpPr>
        <p:spPr>
          <a:xfrm>
            <a:off x="1959480" y="339372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IronHack Data Analytics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650" y="634999"/>
            <a:ext cx="2541000" cy="25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8"/>
          <p:cNvSpPr/>
          <p:nvPr/>
        </p:nvSpPr>
        <p:spPr>
          <a:xfrm>
            <a:off x="2305500" y="20680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more_work = more_money? 🤑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8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925" y="1199275"/>
            <a:ext cx="6504929" cy="291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9"/>
          <p:cNvSpPr/>
          <p:nvPr/>
        </p:nvSpPr>
        <p:spPr>
          <a:xfrm>
            <a:off x="683675" y="664650"/>
            <a:ext cx="54411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works the most?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49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9"/>
          <p:cNvSpPr txBox="1"/>
          <p:nvPr/>
        </p:nvSpPr>
        <p:spPr>
          <a:xfrm>
            <a:off x="558525" y="4301550"/>
            <a:ext cx="38763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* based on an 8-hour work day</a:t>
            </a:r>
            <a:endParaRPr sz="900"/>
          </a:p>
        </p:txBody>
      </p:sp>
      <p:sp>
        <p:nvSpPr>
          <p:cNvPr id="243" name="Google Shape;243;p49"/>
          <p:cNvSpPr txBox="1"/>
          <p:nvPr/>
        </p:nvSpPr>
        <p:spPr>
          <a:xfrm>
            <a:off x="505325" y="1387475"/>
            <a:ext cx="16506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People living in LATAM work </a:t>
            </a:r>
            <a:r>
              <a:rPr b="1" lang="en" sz="1100">
                <a:solidFill>
                  <a:schemeClr val="dk1"/>
                </a:solidFill>
              </a:rPr>
              <a:t>83 more days per year</a:t>
            </a:r>
            <a:r>
              <a:rPr lang="en" sz="1100">
                <a:solidFill>
                  <a:schemeClr val="dk1"/>
                </a:solidFill>
              </a:rPr>
              <a:t> than Western Europeans*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4" name="Google Shape;244;p49"/>
          <p:cNvSpPr/>
          <p:nvPr/>
        </p:nvSpPr>
        <p:spPr>
          <a:xfrm>
            <a:off x="1877250" y="2829750"/>
            <a:ext cx="5457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75" y="1073475"/>
            <a:ext cx="7285601" cy="32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0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earns the most?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5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0"/>
          <p:cNvSpPr/>
          <p:nvPr/>
        </p:nvSpPr>
        <p:spPr>
          <a:xfrm>
            <a:off x="5335850" y="4105950"/>
            <a:ext cx="628800" cy="27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50"/>
          <p:cNvSpPr txBox="1"/>
          <p:nvPr/>
        </p:nvSpPr>
        <p:spPr>
          <a:xfrm>
            <a:off x="5277975" y="4059750"/>
            <a:ext cx="961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(score)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575" y="1136825"/>
            <a:ext cx="6683279" cy="299899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51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is the most productive?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51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1"/>
          <p:cNvSpPr txBox="1"/>
          <p:nvPr/>
        </p:nvSpPr>
        <p:spPr>
          <a:xfrm>
            <a:off x="505325" y="1442550"/>
            <a:ext cx="16506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Wealthier economies generally </a:t>
            </a:r>
            <a:r>
              <a:rPr b="1" lang="en" sz="1100">
                <a:solidFill>
                  <a:schemeClr val="dk1"/>
                </a:solidFill>
              </a:rPr>
              <a:t>work fewer hours</a:t>
            </a:r>
            <a:r>
              <a:rPr lang="en" sz="1100">
                <a:solidFill>
                  <a:schemeClr val="dk1"/>
                </a:solidFill>
              </a:rPr>
              <a:t> while maintaining </a:t>
            </a:r>
            <a:r>
              <a:rPr b="1" lang="en" sz="1100">
                <a:solidFill>
                  <a:schemeClr val="dk1"/>
                </a:solidFill>
              </a:rPr>
              <a:t>high productivity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2" name="Google Shape;262;p51"/>
          <p:cNvSpPr txBox="1"/>
          <p:nvPr/>
        </p:nvSpPr>
        <p:spPr>
          <a:xfrm>
            <a:off x="1372550" y="211455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2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Big Picture: Does higher GDP mean less work?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52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2"/>
          <p:cNvSpPr txBox="1"/>
          <p:nvPr/>
        </p:nvSpPr>
        <p:spPr>
          <a:xfrm>
            <a:off x="683675" y="136990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It’s a bit unclear…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Technology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Labour Policies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Industry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Culture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All play a big role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0" name="Google Shape;27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800" y="1007900"/>
            <a:ext cx="5562076" cy="35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3"/>
          <p:cNvSpPr/>
          <p:nvPr/>
        </p:nvSpPr>
        <p:spPr>
          <a:xfrm>
            <a:off x="2513075" y="19635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more_work = less_life? 💀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3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 people who work less, live longer?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54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4"/>
          <p:cNvSpPr txBox="1"/>
          <p:nvPr/>
        </p:nvSpPr>
        <p:spPr>
          <a:xfrm>
            <a:off x="683675" y="141025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Hmm, not sure?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84" name="Google Shape;2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050" y="1016275"/>
            <a:ext cx="5570514" cy="35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5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 Europeans who work less, live longer?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55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925" y="1070475"/>
            <a:ext cx="5686927" cy="35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5"/>
          <p:cNvSpPr txBox="1"/>
          <p:nvPr/>
        </p:nvSpPr>
        <p:spPr>
          <a:xfrm>
            <a:off x="830800" y="139475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Also not clear…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Longer life = cheese 🧀 + mountains 🏔️?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6"/>
          <p:cNvSpPr/>
          <p:nvPr/>
        </p:nvSpPr>
        <p:spPr>
          <a:xfrm>
            <a:off x="2513075" y="19635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less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_work = more_happiness?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56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Are people who work less happier?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57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57"/>
          <p:cNvSpPr txBox="1"/>
          <p:nvPr/>
        </p:nvSpPr>
        <p:spPr>
          <a:xfrm>
            <a:off x="683675" y="141025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Somewhat true, but it’s still not totally clear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6" name="Google Shape;30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525" y="1007925"/>
            <a:ext cx="5570514" cy="35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/>
          <p:nvPr/>
        </p:nvSpPr>
        <p:spPr>
          <a:xfrm>
            <a:off x="692025" y="666165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0"/>
          <p:cNvSpPr txBox="1"/>
          <p:nvPr>
            <p:ph idx="4294967295" type="body"/>
          </p:nvPr>
        </p:nvSpPr>
        <p:spPr>
          <a:xfrm>
            <a:off x="561600" y="945675"/>
            <a:ext cx="8065200" cy="3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Project Overview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Business Opportunity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Datasets Overview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Major Obstacles &amp; Lessons Learned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Exploratory Data Analysis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Conclusion and Insights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Are people who work less happier?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2" name="Google Shape;312;p58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75" y="1163600"/>
            <a:ext cx="7614899" cy="31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9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Are people who work less happier?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59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401" y="1033250"/>
            <a:ext cx="5871201" cy="37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0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60"/>
          <p:cNvSpPr txBox="1"/>
          <p:nvPr/>
        </p:nvSpPr>
        <p:spPr>
          <a:xfrm>
            <a:off x="618000" y="1094100"/>
            <a:ext cx="79080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Less working hours does correlate with higher happiness and longer lives… 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/>
              <a:t>But</a:t>
            </a:r>
            <a:r>
              <a:rPr lang="en" sz="1100"/>
              <a:t> it’s not a very strong correlation.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Other factors such as </a:t>
            </a:r>
            <a:r>
              <a:rPr b="1" lang="en" sz="1100"/>
              <a:t>economic stability</a:t>
            </a:r>
            <a:r>
              <a:rPr lang="en" sz="1100"/>
              <a:t>, </a:t>
            </a:r>
            <a:r>
              <a:rPr b="1" lang="en" sz="1100"/>
              <a:t>governance</a:t>
            </a:r>
            <a:r>
              <a:rPr lang="en" sz="1100"/>
              <a:t>, and </a:t>
            </a:r>
            <a:r>
              <a:rPr b="1" lang="en" sz="1100"/>
              <a:t>quality of life</a:t>
            </a:r>
            <a:r>
              <a:rPr lang="en" sz="1100"/>
              <a:t> likely play a role beyond just working hours.</a:t>
            </a:r>
            <a:endParaRPr sz="11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8" name="Google Shape;328;p60"/>
          <p:cNvSpPr/>
          <p:nvPr/>
        </p:nvSpPr>
        <p:spPr>
          <a:xfrm>
            <a:off x="618000" y="25364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60"/>
          <p:cNvSpPr txBox="1"/>
          <p:nvPr/>
        </p:nvSpPr>
        <p:spPr>
          <a:xfrm>
            <a:off x="618000" y="2988900"/>
            <a:ext cx="79080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Refine our analysis further, looking into </a:t>
            </a:r>
            <a:r>
              <a:rPr b="1" lang="en" sz="1100"/>
              <a:t>more factors</a:t>
            </a:r>
            <a:r>
              <a:rPr lang="en" sz="1100"/>
              <a:t> that could impact happiness and productivity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Share findings with governments and businesses → Make the case for a standard </a:t>
            </a:r>
            <a:r>
              <a:rPr b="1" lang="en" sz="1100"/>
              <a:t>4 day work week</a:t>
            </a:r>
            <a:r>
              <a:rPr lang="en" sz="1100"/>
              <a:t>?   </a:t>
            </a:r>
            <a:endParaRPr sz="11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1"/>
          <p:cNvSpPr txBox="1"/>
          <p:nvPr/>
        </p:nvSpPr>
        <p:spPr>
          <a:xfrm>
            <a:off x="789150" y="3818225"/>
            <a:ext cx="7565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Elohor, Mike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1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1"/>
          <p:cNvSpPr txBox="1"/>
          <p:nvPr>
            <p:ph idx="4294967295" type="body"/>
          </p:nvPr>
        </p:nvSpPr>
        <p:spPr>
          <a:xfrm>
            <a:off x="681700" y="1452525"/>
            <a:ext cx="4054800" cy="35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Looking to solve life’s great questions: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less_work = more_happiness? 🥹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more_work = more_money? 🤑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more_work = less_life? 💀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  <p:pic>
        <p:nvPicPr>
          <p:cNvPr id="177" name="Google Shape;17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300" y="1311079"/>
            <a:ext cx="3034050" cy="2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2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would be interested in these findings?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2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42"/>
          <p:cNvSpPr txBox="1"/>
          <p:nvPr>
            <p:ph idx="4294967295" type="body"/>
          </p:nvPr>
        </p:nvSpPr>
        <p:spPr>
          <a:xfrm>
            <a:off x="710675" y="910275"/>
            <a:ext cx="4006200" cy="37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74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dk1"/>
                </a:solidFill>
              </a:rPr>
              <a:t>Businesses: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Improve </a:t>
            </a:r>
            <a:r>
              <a:rPr b="1" lang="en" sz="1500">
                <a:solidFill>
                  <a:schemeClr val="dk1"/>
                </a:solidFill>
              </a:rPr>
              <a:t>employee well-being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b="1" lang="en" sz="1500">
                <a:solidFill>
                  <a:schemeClr val="dk1"/>
                </a:solidFill>
              </a:rPr>
              <a:t> productivity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dk1"/>
                </a:solidFill>
              </a:rPr>
              <a:t>Government agencies: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</a:t>
            </a:r>
            <a:r>
              <a:rPr lang="en" sz="1500">
                <a:solidFill>
                  <a:schemeClr val="dk1"/>
                </a:solidFill>
              </a:rPr>
              <a:t>rovides insights into </a:t>
            </a:r>
            <a:r>
              <a:rPr b="1" lang="en" sz="1500">
                <a:solidFill>
                  <a:schemeClr val="dk1"/>
                </a:solidFill>
              </a:rPr>
              <a:t>public policy </a:t>
            </a:r>
            <a:r>
              <a:rPr lang="en" sz="1500">
                <a:solidFill>
                  <a:schemeClr val="dk1"/>
                </a:solidFill>
              </a:rPr>
              <a:t>and</a:t>
            </a:r>
            <a:r>
              <a:rPr b="1" lang="en" sz="1500">
                <a:solidFill>
                  <a:schemeClr val="dk1"/>
                </a:solidFill>
              </a:rPr>
              <a:t> economic development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44746"/>
              </a:solidFill>
              <a:highlight>
                <a:srgbClr val="FFFFFF"/>
              </a:highlight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3375" y="1610928"/>
            <a:ext cx="2701275" cy="176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3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do we uncover this?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3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3"/>
          <p:cNvSpPr txBox="1"/>
          <p:nvPr>
            <p:ph idx="4294967295" type="body"/>
          </p:nvPr>
        </p:nvSpPr>
        <p:spPr>
          <a:xfrm>
            <a:off x="749400" y="1367175"/>
            <a:ext cx="3285300" cy="37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44746"/>
                </a:solidFill>
                <a:highlight>
                  <a:schemeClr val="lt1"/>
                </a:highlight>
              </a:rPr>
              <a:t>For Happiness data: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World Happiness Report (2015 - 2019)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Measures six factors across 140+ countries: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Happiness (</a:t>
            </a:r>
            <a:r>
              <a:rPr i="1" lang="en" sz="1100">
                <a:solidFill>
                  <a:schemeClr val="dk1"/>
                </a:solidFill>
              </a:rPr>
              <a:t>Poll data)</a:t>
            </a:r>
            <a:endParaRPr i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GDP per capita (</a:t>
            </a:r>
            <a:r>
              <a:rPr i="1" lang="en" sz="1100">
                <a:solidFill>
                  <a:schemeClr val="dk1"/>
                </a:solidFill>
              </a:rPr>
              <a:t>World Bank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Social support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Healthy life expectancy (</a:t>
            </a:r>
            <a:r>
              <a:rPr i="1" lang="en" sz="1100">
                <a:solidFill>
                  <a:schemeClr val="dk1"/>
                </a:solidFill>
              </a:rPr>
              <a:t>World Health Org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Freedom to make life choices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Generosity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Perceptions of corruption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44746"/>
              </a:solidFill>
              <a:highlight>
                <a:srgbClr val="FFFFFF"/>
              </a:highlight>
            </a:endParaRPr>
          </a:p>
        </p:txBody>
      </p:sp>
      <p:sp>
        <p:nvSpPr>
          <p:cNvPr id="193" name="Google Shape;193;p43"/>
          <p:cNvSpPr/>
          <p:nvPr/>
        </p:nvSpPr>
        <p:spPr>
          <a:xfrm rot="-681618">
            <a:off x="4026620" y="1747475"/>
            <a:ext cx="2385587" cy="1355174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Note: D</a:t>
            </a:r>
            <a:r>
              <a:rPr b="1" lang="en" sz="1000"/>
              <a:t>ata is shown as standardized scores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200" y="1291650"/>
            <a:ext cx="351225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do we uncover this?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4"/>
          <p:cNvSpPr txBox="1"/>
          <p:nvPr>
            <p:ph idx="4294967295" type="body"/>
          </p:nvPr>
        </p:nvSpPr>
        <p:spPr>
          <a:xfrm>
            <a:off x="677250" y="1147150"/>
            <a:ext cx="3272100" cy="37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4746"/>
                </a:solidFill>
                <a:highlight>
                  <a:srgbClr val="FFFFFF"/>
                </a:highlight>
              </a:rPr>
              <a:t>For the work data: </a:t>
            </a:r>
            <a:r>
              <a:rPr lang="en" sz="1500">
                <a:solidFill>
                  <a:srgbClr val="444746"/>
                </a:solidFill>
                <a:highlight>
                  <a:srgbClr val="FFFFFF"/>
                </a:highlight>
              </a:rPr>
              <a:t>📈</a:t>
            </a:r>
            <a:endParaRPr sz="1500">
              <a:solidFill>
                <a:srgbClr val="44474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Organisation for Economic Co-operation and Development (OECD)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Annual dataset on Average Hours Worked Per Year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Contains the average working hours per person, per year for </a:t>
            </a:r>
            <a:r>
              <a:rPr b="1" lang="en" sz="1100">
                <a:solidFill>
                  <a:schemeClr val="dk1"/>
                </a:solidFill>
              </a:rPr>
              <a:t>105 countries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Average Hours =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Average annual hours worked /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Average # of people in employment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44746"/>
              </a:solidFill>
              <a:highlight>
                <a:srgbClr val="FFFFFF"/>
              </a:highlight>
            </a:endParaRPr>
          </a:p>
        </p:txBody>
      </p:sp>
      <p:sp>
        <p:nvSpPr>
          <p:cNvPr id="202" name="Google Shape;202;p44"/>
          <p:cNvSpPr/>
          <p:nvPr/>
        </p:nvSpPr>
        <p:spPr>
          <a:xfrm>
            <a:off x="472375" y="3120775"/>
            <a:ext cx="2540100" cy="6738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5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Obstacles &amp; Lessons Learned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5"/>
          <p:cNvSpPr txBox="1"/>
          <p:nvPr>
            <p:ph idx="4294967295" type="body"/>
          </p:nvPr>
        </p:nvSpPr>
        <p:spPr>
          <a:xfrm>
            <a:off x="655775" y="1186800"/>
            <a:ext cx="2100000" cy="3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🔴 </a:t>
            </a:r>
            <a:r>
              <a:rPr b="1" lang="en" sz="1100">
                <a:solidFill>
                  <a:schemeClr val="dk1"/>
                </a:solidFill>
              </a:rPr>
              <a:t>Issues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Multiple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id’s</a:t>
            </a:r>
            <a:r>
              <a:rPr lang="en" sz="1100">
                <a:solidFill>
                  <a:schemeClr val="dk1"/>
                </a:solidFill>
              </a:rPr>
              <a:t> for the same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year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" sz="1100">
                <a:solidFill>
                  <a:schemeClr val="dk1"/>
                </a:solidFill>
              </a:rPr>
              <a:t>, causing </a:t>
            </a:r>
            <a:r>
              <a:rPr b="1" lang="en" sz="1100">
                <a:solidFill>
                  <a:schemeClr val="dk1"/>
                </a:solidFill>
              </a:rPr>
              <a:t>data redundancy.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region</a:t>
            </a:r>
            <a:r>
              <a:rPr lang="en" sz="1100">
                <a:solidFill>
                  <a:schemeClr val="dk1"/>
                </a:solidFill>
              </a:rPr>
              <a:t> are </a:t>
            </a:r>
            <a:r>
              <a:rPr b="1" lang="en" sz="1100">
                <a:solidFill>
                  <a:schemeClr val="dk1"/>
                </a:solidFill>
              </a:rPr>
              <a:t>repeated text fields</a:t>
            </a:r>
            <a:r>
              <a:rPr lang="en" sz="1100">
                <a:solidFill>
                  <a:schemeClr val="dk1"/>
                </a:solidFill>
              </a:rPr>
              <a:t>, making queries </a:t>
            </a:r>
            <a:r>
              <a:rPr b="1" lang="en" sz="1100">
                <a:solidFill>
                  <a:schemeClr val="dk1"/>
                </a:solidFill>
              </a:rPr>
              <a:t>inefficient</a:t>
            </a:r>
            <a:r>
              <a:rPr lang="en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09" name="Google Shape;209;p45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425" y="1302925"/>
            <a:ext cx="4498324" cy="222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Obstacles &amp; Lessons Learned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6"/>
          <p:cNvSpPr txBox="1"/>
          <p:nvPr>
            <p:ph idx="4294967295" type="body"/>
          </p:nvPr>
        </p:nvSpPr>
        <p:spPr>
          <a:xfrm>
            <a:off x="655775" y="1186800"/>
            <a:ext cx="5580600" cy="3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“Wait, where did europe go??”</a:t>
            </a:r>
            <a:endParaRPr sz="1400">
              <a:solidFill>
                <a:srgbClr val="444746"/>
              </a:solidFill>
            </a:endParaRPr>
          </a:p>
        </p:txBody>
      </p:sp>
      <p:sp>
        <p:nvSpPr>
          <p:cNvPr id="217" name="Google Shape;217;p46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75" y="1504863"/>
            <a:ext cx="472440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6"/>
          <p:cNvSpPr/>
          <p:nvPr/>
        </p:nvSpPr>
        <p:spPr>
          <a:xfrm>
            <a:off x="2897900" y="2098700"/>
            <a:ext cx="564900" cy="21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150" y="1504875"/>
            <a:ext cx="2218853" cy="19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7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Obstacles &amp; Lessons Learned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7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700" y="1211425"/>
            <a:ext cx="4732475" cy="3433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8" name="Google Shape;228;p47"/>
          <p:cNvSpPr txBox="1"/>
          <p:nvPr/>
        </p:nvSpPr>
        <p:spPr>
          <a:xfrm>
            <a:off x="4572000" y="134350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😍</a:t>
            </a:r>
            <a:endParaRPr sz="3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